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FDF"/>
    <a:srgbClr val="3333FF"/>
    <a:srgbClr val="343434"/>
    <a:srgbClr val="565656"/>
    <a:srgbClr val="D9DCE7"/>
    <a:srgbClr val="959EBD"/>
    <a:srgbClr val="BFC4D7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18" autoAdjust="0"/>
  </p:normalViewPr>
  <p:slideViewPr>
    <p:cSldViewPr>
      <p:cViewPr>
        <p:scale>
          <a:sx n="100" d="100"/>
          <a:sy n="100" d="100"/>
        </p:scale>
        <p:origin x="1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3.xml"/><Relationship Id="rId2" Type="http://schemas.openxmlformats.org/officeDocument/2006/relationships/slide" Target="slides/slide2.xml"/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2A0B0A6-F157-4642-96A6-26C53861735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DB5175-562E-45CA-8422-B9C253689844}" type="slidenum">
              <a:rPr lang="en-US"/>
              <a:pPr/>
              <a:t>1</a:t>
            </a:fld>
            <a:endParaRPr 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C0DE17-E4A5-49D0-943B-5F0CED4E1A70}" type="slidenum">
              <a:rPr lang="en-US"/>
              <a:pPr/>
              <a:t>2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AB9C69-D8F0-48C6-818B-B389F232420B}" type="slidenum">
              <a:rPr lang="en-US"/>
              <a:pPr/>
              <a:t>3</a:t>
            </a:fld>
            <a:endParaRPr 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46BF6F-0440-4767-B8A4-CFC5B99ED2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A74BCF-287C-4021-9003-8B77FE0D68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4A768E-42E1-43CE-B130-0626AC0D89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2666ED-F5F2-49CE-BEFB-EEEF59A7CD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D0133A-D404-4A39-B494-A9B19E4A85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FCBF14-6360-4597-8AFC-D3E790A474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521DB4-5E03-47A5-9E1E-BF5C70B19D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F84EED-D794-4A23-9818-6403B1D3B5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FCD207-77E4-44EF-8135-B2B8693E02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7FA8FF-7F2C-4602-BB67-270F1E8632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9F8F13-1332-4B8E-A3F9-242317B840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BD099D6-0EC5-4B2C-92CA-5B98F429B39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9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2.xml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" Target="slide1.xml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1400" b="1" dirty="0" smtClean="0"/>
              <a:t>John B. Watson “</a:t>
            </a:r>
            <a:r>
              <a:rPr lang="en-US" sz="1200" dirty="0" smtClean="0"/>
              <a:t>Little Albert” seems to have been a success. Kudos to me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z="900" dirty="0" smtClean="0">
                <a:solidFill>
                  <a:schemeClr val="bg2"/>
                </a:solidFill>
              </a:rPr>
              <a:t>March 22, 1920</a:t>
            </a:r>
            <a:endParaRPr lang="en-US" sz="1400" dirty="0" smtClean="0">
              <a:solidFill>
                <a:schemeClr val="bg2"/>
              </a:solidFill>
            </a:endParaRPr>
          </a:p>
        </p:txBody>
      </p:sp>
      <p:sp>
        <p:nvSpPr>
          <p:cNvPr id="14347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14348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4349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of </a:t>
            </a:r>
            <a:r>
              <a:rPr lang="en-US" sz="700" dirty="0" smtClean="0"/>
              <a:t>John Watson (3)</a:t>
            </a:r>
            <a:endParaRPr lang="en-US" sz="700" dirty="0"/>
          </a:p>
        </p:txBody>
      </p:sp>
      <p:sp>
        <p:nvSpPr>
          <p:cNvPr id="14350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1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Send </a:t>
            </a:r>
            <a:r>
              <a:rPr lang="en-US" sz="700" dirty="0" smtClean="0"/>
              <a:t>John Watson </a:t>
            </a:r>
            <a:r>
              <a:rPr lang="en-US" sz="700" dirty="0"/>
              <a:t>a message</a:t>
            </a:r>
          </a:p>
        </p:txBody>
      </p:sp>
      <p:sp>
        <p:nvSpPr>
          <p:cNvPr id="14352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14353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4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5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14356" name="Text Box 2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14357" name="Text Box 24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14358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14360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61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14362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14363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solidFill>
                  <a:srgbClr val="343434"/>
                </a:solidFill>
              </a:rPr>
              <a:t>Write something…</a:t>
            </a:r>
          </a:p>
        </p:txBody>
      </p:sp>
      <p:sp>
        <p:nvSpPr>
          <p:cNvPr id="14364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Share</a:t>
            </a:r>
          </a:p>
        </p:txBody>
      </p:sp>
      <p:sp>
        <p:nvSpPr>
          <p:cNvPr id="14365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dirty="0"/>
              <a:t>Information</a:t>
            </a:r>
          </a:p>
        </p:txBody>
      </p:sp>
      <p:sp>
        <p:nvSpPr>
          <p:cNvPr id="14366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7" name="Text Box 34"/>
          <p:cNvSpPr txBox="1">
            <a:spLocks noChangeArrowheads="1"/>
          </p:cNvSpPr>
          <p:nvPr/>
        </p:nvSpPr>
        <p:spPr bwMode="auto">
          <a:xfrm>
            <a:off x="152400" y="3657601"/>
            <a:ext cx="16002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</a:t>
            </a:r>
            <a:r>
              <a:rPr lang="en-US" sz="800" dirty="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Psychological school of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Behaviorism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January 9</a:t>
            </a:r>
            <a:r>
              <a:rPr lang="en-US" sz="800" baseline="30000" dirty="0" smtClean="0"/>
              <a:t>th</a:t>
            </a:r>
            <a:r>
              <a:rPr lang="en-US" sz="800" dirty="0" smtClean="0"/>
              <a:t>, 1878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Independent 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Religion</a:t>
            </a:r>
            <a:r>
              <a:rPr lang="en-US" sz="800" dirty="0" smtClean="0">
                <a:solidFill>
                  <a:srgbClr val="959EBD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Rationalism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</a:t>
            </a:r>
            <a:r>
              <a:rPr lang="en-US" sz="800" dirty="0" smtClean="0">
                <a:solidFill>
                  <a:srgbClr val="959EBD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Travelers Rest, NC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sz="800" dirty="0" smtClean="0">
              <a:solidFill>
                <a:srgbClr val="959EBD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sz="800" dirty="0" smtClean="0">
              <a:solidFill>
                <a:srgbClr val="959EBD"/>
              </a:solidFill>
            </a:endParaRPr>
          </a:p>
        </p:txBody>
      </p:sp>
      <p:sp>
        <p:nvSpPr>
          <p:cNvPr id="14368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9" name="Text Box 36"/>
          <p:cNvSpPr txBox="1">
            <a:spLocks noChangeArrowheads="1"/>
          </p:cNvSpPr>
          <p:nvPr/>
        </p:nvSpPr>
        <p:spPr bwMode="auto">
          <a:xfrm>
            <a:off x="152400" y="50292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Friends</a:t>
            </a:r>
          </a:p>
        </p:txBody>
      </p:sp>
      <p:sp>
        <p:nvSpPr>
          <p:cNvPr id="14373" name="Text Box 42"/>
          <p:cNvSpPr txBox="1">
            <a:spLocks noChangeArrowheads="1"/>
          </p:cNvSpPr>
          <p:nvPr/>
        </p:nvSpPr>
        <p:spPr bwMode="auto">
          <a:xfrm>
            <a:off x="0" y="5867400"/>
            <a:ext cx="6096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  Rosalie</a:t>
            </a:r>
            <a:endParaRPr lang="en-US" sz="800" dirty="0"/>
          </a:p>
        </p:txBody>
      </p:sp>
      <p:sp>
        <p:nvSpPr>
          <p:cNvPr id="14375" name="Text Box 45"/>
          <p:cNvSpPr txBox="1">
            <a:spLocks noChangeArrowheads="1"/>
          </p:cNvSpPr>
          <p:nvPr/>
        </p:nvSpPr>
        <p:spPr bwMode="auto">
          <a:xfrm>
            <a:off x="609600" y="5867400"/>
            <a:ext cx="6858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 Stanley</a:t>
            </a:r>
            <a:endParaRPr lang="en-US" sz="800" dirty="0"/>
          </a:p>
        </p:txBody>
      </p:sp>
      <p:sp>
        <p:nvSpPr>
          <p:cNvPr id="14380" name="Rectangle 54"/>
          <p:cNvSpPr>
            <a:spLocks noChangeArrowheads="1"/>
          </p:cNvSpPr>
          <p:nvPr/>
        </p:nvSpPr>
        <p:spPr bwMode="auto">
          <a:xfrm>
            <a:off x="2590800" y="3962400"/>
            <a:ext cx="4876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 smtClean="0">
                <a:solidFill>
                  <a:schemeClr val="accent2"/>
                </a:solidFill>
              </a:rPr>
              <a:t>John B. Watson </a:t>
            </a:r>
            <a:r>
              <a:rPr lang="en-US" sz="900" dirty="0" smtClean="0"/>
              <a:t>“Little Albert” seems to have been a success. Kudos to me.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dirty="0" smtClean="0">
                <a:solidFill>
                  <a:schemeClr val="bg2"/>
                </a:solidFill>
              </a:rPr>
              <a:t> March 22, 1920</a:t>
            </a:r>
            <a:r>
              <a:rPr lang="en-US" sz="1400" dirty="0" smtClean="0">
                <a:solidFill>
                  <a:schemeClr val="accent2"/>
                </a:solidFill>
              </a:rPr>
              <a:t> </a:t>
            </a:r>
            <a:endParaRPr lang="en-US" sz="900" dirty="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800" dirty="0">
              <a:solidFill>
                <a:schemeClr val="bg2"/>
              </a:solidFill>
            </a:endParaRPr>
          </a:p>
        </p:txBody>
      </p:sp>
      <p:sp>
        <p:nvSpPr>
          <p:cNvPr id="14381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4384" name="Rectangle 67"/>
          <p:cNvSpPr>
            <a:spLocks noChangeArrowheads="1"/>
          </p:cNvSpPr>
          <p:nvPr/>
        </p:nvSpPr>
        <p:spPr bwMode="auto">
          <a:xfrm>
            <a:off x="2590800" y="2438400"/>
            <a:ext cx="449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 smtClean="0">
                <a:solidFill>
                  <a:schemeClr val="accent6"/>
                </a:solidFill>
              </a:rPr>
              <a:t>Stanley </a:t>
            </a:r>
            <a:r>
              <a:rPr lang="en-US" sz="1200" b="1" dirty="0" err="1" smtClean="0">
                <a:solidFill>
                  <a:schemeClr val="accent6"/>
                </a:solidFill>
              </a:rPr>
              <a:t>Resor</a:t>
            </a:r>
            <a:r>
              <a:rPr lang="en-US" sz="1200" b="1" dirty="0" smtClean="0">
                <a:solidFill>
                  <a:schemeClr val="accent6"/>
                </a:solidFill>
              </a:rPr>
              <a:t> </a:t>
            </a:r>
            <a:r>
              <a:rPr lang="en-US" sz="1000" dirty="0" smtClean="0"/>
              <a:t>You’re welcome, John…. You start tomorrow at J. Walter Thompson advertising firm. 8am sharp.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dirty="0" smtClean="0">
                <a:solidFill>
                  <a:schemeClr val="bg2"/>
                </a:solidFill>
              </a:rPr>
              <a:t>May 13, 1922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1200" b="1" dirty="0" smtClean="0">
              <a:solidFill>
                <a:schemeClr val="bg2"/>
              </a:solidFill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1200" b="1" dirty="0">
              <a:solidFill>
                <a:schemeClr val="accent6"/>
              </a:solidFill>
            </a:endParaRPr>
          </a:p>
        </p:txBody>
      </p:sp>
      <p:sp>
        <p:nvSpPr>
          <p:cNvPr id="14387" name="Rectangle 70"/>
          <p:cNvSpPr>
            <a:spLocks noChangeArrowheads="1"/>
          </p:cNvSpPr>
          <p:nvPr/>
        </p:nvSpPr>
        <p:spPr bwMode="auto">
          <a:xfrm>
            <a:off x="2590800" y="3200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 smtClean="0">
                <a:solidFill>
                  <a:schemeClr val="accent6"/>
                </a:solidFill>
              </a:rPr>
              <a:t>Rosalie </a:t>
            </a:r>
            <a:r>
              <a:rPr lang="en-US" sz="1200" b="1" dirty="0" err="1" smtClean="0">
                <a:solidFill>
                  <a:schemeClr val="accent6"/>
                </a:solidFill>
              </a:rPr>
              <a:t>Rayner</a:t>
            </a:r>
            <a:r>
              <a:rPr lang="en-US" sz="1000" dirty="0" smtClean="0">
                <a:solidFill>
                  <a:schemeClr val="bg2"/>
                </a:solidFill>
              </a:rPr>
              <a:t> </a:t>
            </a:r>
            <a:r>
              <a:rPr lang="en-US" sz="1000" dirty="0" smtClean="0"/>
              <a:t>Love you dear!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>
                <a:solidFill>
                  <a:schemeClr val="bg2"/>
                </a:solidFill>
              </a:rPr>
              <a:t>January 4, 1921</a:t>
            </a:r>
            <a:endParaRPr lang="en-US" sz="800" dirty="0">
              <a:solidFill>
                <a:schemeClr val="bg2"/>
              </a:solidFill>
            </a:endParaRPr>
          </a:p>
        </p:txBody>
      </p:sp>
      <p:grpSp>
        <p:nvGrpSpPr>
          <p:cNvPr id="14397" name="Group 61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0" y="0"/>
            <a:chExt cx="5760" cy="240"/>
          </a:xfrm>
        </p:grpSpPr>
        <p:sp>
          <p:nvSpPr>
            <p:cNvPr id="14345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4032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sz="1200">
                <a:solidFill>
                  <a:schemeClr val="bg1"/>
                </a:solidFill>
              </a:endParaRPr>
            </a:p>
          </p:txBody>
        </p:sp>
        <p:pic>
          <p:nvPicPr>
            <p:cNvPr id="14394" name="Picture 58" descr="fb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3216" cy="224"/>
            </a:xfrm>
            <a:prstGeom prst="rect">
              <a:avLst/>
            </a:prstGeom>
            <a:noFill/>
          </p:spPr>
        </p:pic>
        <p:sp>
          <p:nvSpPr>
            <p:cNvPr id="14396" name="Rectangle 5"/>
            <p:cNvSpPr>
              <a:spLocks noChangeArrowheads="1"/>
            </p:cNvSpPr>
            <p:nvPr/>
          </p:nvSpPr>
          <p:spPr bwMode="auto">
            <a:xfrm>
              <a:off x="3744" y="0"/>
              <a:ext cx="2016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Home    Profile      Account</a:t>
              </a:r>
            </a:p>
          </p:txBody>
        </p:sp>
      </p:grpSp>
      <p:pic>
        <p:nvPicPr>
          <p:cNvPr id="56" name="Picture 55" descr="john-b-watson-1-sized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600" y="457200"/>
            <a:ext cx="1295400" cy="1897647"/>
          </a:xfrm>
          <a:prstGeom prst="rect">
            <a:avLst/>
          </a:prstGeom>
        </p:spPr>
      </p:pic>
      <p:pic>
        <p:nvPicPr>
          <p:cNvPr id="57" name="Picture 56" descr="watson-privatedate%20Rosalie%20Rayner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2400" y="5334000"/>
            <a:ext cx="338368" cy="533400"/>
          </a:xfrm>
          <a:prstGeom prst="rect">
            <a:avLst/>
          </a:prstGeom>
        </p:spPr>
      </p:pic>
      <p:pic>
        <p:nvPicPr>
          <p:cNvPr id="60" name="Picture 59" descr="4120010204005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5800" y="5334000"/>
            <a:ext cx="457200" cy="570645"/>
          </a:xfrm>
          <a:prstGeom prst="rect">
            <a:avLst/>
          </a:prstGeom>
        </p:spPr>
      </p:pic>
      <p:pic>
        <p:nvPicPr>
          <p:cNvPr id="61" name="Picture 60" descr="john-b-watson-1-sized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33600" y="3886200"/>
            <a:ext cx="416135" cy="609600"/>
          </a:xfrm>
          <a:prstGeom prst="rect">
            <a:avLst/>
          </a:prstGeom>
        </p:spPr>
      </p:pic>
      <p:pic>
        <p:nvPicPr>
          <p:cNvPr id="62" name="Picture 61" descr="4120010204005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33600" y="2438400"/>
            <a:ext cx="457200" cy="570645"/>
          </a:xfrm>
          <a:prstGeom prst="rect">
            <a:avLst/>
          </a:prstGeom>
        </p:spPr>
      </p:pic>
      <p:pic>
        <p:nvPicPr>
          <p:cNvPr id="64" name="Picture 63" descr="watson-privatedate%20Rosalie%20Rayner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33600" y="3124200"/>
            <a:ext cx="414568" cy="653521"/>
          </a:xfrm>
          <a:prstGeom prst="rect">
            <a:avLst/>
          </a:prstGeom>
        </p:spPr>
      </p:pic>
      <p:pic>
        <p:nvPicPr>
          <p:cNvPr id="65" name="Picture 64" descr="john-b-watson-1-sized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33600" y="4800600"/>
            <a:ext cx="416135" cy="609600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2667000" y="4876800"/>
            <a:ext cx="4724400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6"/>
                </a:solidFill>
              </a:rPr>
              <a:t>John B. Watson </a:t>
            </a:r>
            <a:r>
              <a:rPr lang="en-US" sz="1000" dirty="0" smtClean="0"/>
              <a:t>Read “Psychology as the Behaviorist views It.” Written by yours truly ;)</a:t>
            </a:r>
          </a:p>
          <a:p>
            <a:r>
              <a:rPr lang="en-US" sz="900" dirty="0" smtClean="0">
                <a:solidFill>
                  <a:schemeClr val="bg2"/>
                </a:solidFill>
              </a:rPr>
              <a:t>April 8, 1913</a:t>
            </a:r>
            <a:endParaRPr lang="en-US" sz="900" dirty="0">
              <a:solidFill>
                <a:schemeClr val="bg2"/>
              </a:solidFill>
            </a:endParaRPr>
          </a:p>
        </p:txBody>
      </p:sp>
      <p:pic>
        <p:nvPicPr>
          <p:cNvPr id="44" name="Picture 43" descr="john-b-watson-1-sized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33600" y="5715000"/>
            <a:ext cx="416135" cy="609600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2667000" y="5791200"/>
            <a:ext cx="4953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6"/>
                </a:solidFill>
              </a:rPr>
              <a:t>John B. Watson </a:t>
            </a:r>
            <a:r>
              <a:rPr lang="en-US" sz="1000" dirty="0" smtClean="0"/>
              <a:t>Just read Pavlov’s theory on conditioned reflex. He is so wrong. </a:t>
            </a:r>
          </a:p>
          <a:p>
            <a:r>
              <a:rPr lang="en-US" sz="900" dirty="0" smtClean="0">
                <a:solidFill>
                  <a:schemeClr val="bg2"/>
                </a:solidFill>
              </a:rPr>
              <a:t>March 10, 1913</a:t>
            </a:r>
            <a:endParaRPr lang="en-US" sz="9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Personal Information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dirty="0" err="1" smtClean="0">
                <a:solidFill>
                  <a:schemeClr val="bg1"/>
                </a:solidFill>
              </a:rPr>
              <a:t>facebook</a:t>
            </a:r>
            <a:endParaRPr lang="en-US" sz="1400" b="1" dirty="0" smtClean="0">
              <a:solidFill>
                <a:schemeClr val="bg1"/>
              </a:solidFill>
            </a:endParaRP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1400" dirty="0" smtClean="0"/>
              <a:t>John </a:t>
            </a:r>
            <a:r>
              <a:rPr lang="en-US" sz="1400" dirty="0" smtClean="0"/>
              <a:t>B. Watson </a:t>
            </a:r>
            <a:r>
              <a:rPr lang="en-US" sz="1100" dirty="0" smtClean="0"/>
              <a:t>“Little Albert” seems to have been a success. Kudos to me.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z="900" dirty="0" smtClean="0">
                <a:solidFill>
                  <a:schemeClr val="bg2"/>
                </a:solidFill>
              </a:rPr>
              <a:t>March 22, 1920</a:t>
            </a:r>
            <a:endParaRPr lang="en-US" sz="900" dirty="0" smtClean="0">
              <a:solidFill>
                <a:schemeClr val="bg2"/>
              </a:solidFill>
            </a:endParaRPr>
          </a:p>
        </p:txBody>
      </p:sp>
      <p:sp>
        <p:nvSpPr>
          <p:cNvPr id="16392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16393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of </a:t>
            </a:r>
            <a:r>
              <a:rPr lang="en-US" sz="700" dirty="0" smtClean="0"/>
              <a:t>John Watson </a:t>
            </a:r>
            <a:endParaRPr lang="en-US" sz="700" dirty="0"/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1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Send </a:t>
            </a:r>
            <a:r>
              <a:rPr lang="en-US" sz="700" dirty="0" smtClean="0"/>
              <a:t>John Watson </a:t>
            </a:r>
            <a:r>
              <a:rPr lang="en-US" sz="700" dirty="0"/>
              <a:t>a message</a:t>
            </a:r>
          </a:p>
        </p:txBody>
      </p:sp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16403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4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5" name="Text Box 2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chemeClr val="accent2"/>
                </a:solidFill>
              </a:rPr>
              <a:t>Wall</a:t>
            </a:r>
          </a:p>
        </p:txBody>
      </p:sp>
      <p:sp>
        <p:nvSpPr>
          <p:cNvPr id="16406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16407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16408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16409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16410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16411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Basic Information</a:t>
            </a:r>
          </a:p>
        </p:txBody>
      </p:sp>
      <p:sp>
        <p:nvSpPr>
          <p:cNvPr id="16412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16413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4" name="Text Box 30"/>
          <p:cNvSpPr txBox="1">
            <a:spLocks noChangeArrowheads="1"/>
          </p:cNvSpPr>
          <p:nvPr/>
        </p:nvSpPr>
        <p:spPr bwMode="auto">
          <a:xfrm>
            <a:off x="152400" y="3505200"/>
            <a:ext cx="1600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</a:t>
            </a:r>
            <a:r>
              <a:rPr lang="en-US" sz="800" dirty="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Psychology school of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Behaviorism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January 9</a:t>
            </a:r>
            <a:r>
              <a:rPr lang="en-US" sz="800" baseline="30000" dirty="0" smtClean="0"/>
              <a:t>th</a:t>
            </a:r>
            <a:r>
              <a:rPr lang="en-US" sz="800" dirty="0" smtClean="0"/>
              <a:t>, 1878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Independent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Rationalism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Travelers Rest, NC</a:t>
            </a:r>
            <a:endParaRPr lang="en-US" sz="800" dirty="0"/>
          </a:p>
        </p:txBody>
      </p:sp>
      <p:sp>
        <p:nvSpPr>
          <p:cNvPr id="16415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6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Photos</a:t>
            </a:r>
          </a:p>
        </p:txBody>
      </p:sp>
      <p:sp>
        <p:nvSpPr>
          <p:cNvPr id="16417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8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8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Networks:</a:t>
            </a:r>
            <a:r>
              <a:rPr lang="en-US" sz="800" dirty="0"/>
              <a:t>         	          </a:t>
            </a:r>
            <a:r>
              <a:rPr lang="en-US" sz="800" dirty="0" smtClean="0"/>
              <a:t>Psychology school of Behaviorism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Sex:</a:t>
            </a:r>
            <a:r>
              <a:rPr lang="en-US" sz="800" dirty="0"/>
              <a:t>                  	          Male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  <a:r>
              <a:rPr lang="en-US" sz="800" dirty="0"/>
              <a:t>           	          </a:t>
            </a:r>
            <a:r>
              <a:rPr lang="en-US" sz="800" dirty="0" smtClean="0"/>
              <a:t>January 9</a:t>
            </a:r>
            <a:r>
              <a:rPr lang="en-US" sz="800" baseline="30000" dirty="0" smtClean="0"/>
              <a:t>th</a:t>
            </a:r>
            <a:r>
              <a:rPr lang="en-US" sz="800" dirty="0" smtClean="0"/>
              <a:t>, 1878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  <a:r>
              <a:rPr lang="en-US" sz="800" dirty="0"/>
              <a:t>       	</a:t>
            </a:r>
            <a:r>
              <a:rPr lang="en-US" sz="800" dirty="0" smtClean="0"/>
              <a:t>          Travelers Rest, North Carolina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Relationship Status:</a:t>
            </a:r>
            <a:r>
              <a:rPr lang="en-US" sz="800" dirty="0"/>
              <a:t>          Married </a:t>
            </a:r>
            <a:r>
              <a:rPr lang="en-US" sz="800" dirty="0" smtClean="0"/>
              <a:t>to </a:t>
            </a:r>
            <a:r>
              <a:rPr lang="en-US" sz="800" u="sng" dirty="0" smtClean="0">
                <a:solidFill>
                  <a:schemeClr val="accent2"/>
                </a:solidFill>
              </a:rPr>
              <a:t>Rosalie </a:t>
            </a:r>
            <a:r>
              <a:rPr lang="en-US" sz="800" u="sng" dirty="0" err="1" smtClean="0">
                <a:solidFill>
                  <a:schemeClr val="accent2"/>
                </a:solidFill>
              </a:rPr>
              <a:t>Rayner</a:t>
            </a:r>
            <a:endParaRPr lang="en-US" sz="800" u="sng" dirty="0">
              <a:solidFill>
                <a:schemeClr val="accent2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 Views:</a:t>
            </a:r>
            <a:r>
              <a:rPr lang="en-US" sz="800" dirty="0"/>
              <a:t>	          </a:t>
            </a:r>
            <a:r>
              <a:rPr lang="en-US" sz="800" dirty="0" smtClean="0"/>
              <a:t>Independent 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Religious Views:</a:t>
            </a:r>
            <a:r>
              <a:rPr lang="en-US" sz="800" dirty="0"/>
              <a:t>                </a:t>
            </a:r>
            <a:r>
              <a:rPr lang="en-US" sz="800" dirty="0" smtClean="0"/>
              <a:t>Rationalism</a:t>
            </a:r>
            <a:endParaRPr lang="en-US" sz="800" dirty="0"/>
          </a:p>
        </p:txBody>
      </p:sp>
      <p:sp>
        <p:nvSpPr>
          <p:cNvPr id="16419" name="Text Box 35"/>
          <p:cNvSpPr txBox="1">
            <a:spLocks noChangeArrowheads="1"/>
          </p:cNvSpPr>
          <p:nvPr/>
        </p:nvSpPr>
        <p:spPr bwMode="auto">
          <a:xfrm>
            <a:off x="1828800" y="3200400"/>
            <a:ext cx="60960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Activities:</a:t>
            </a:r>
            <a:r>
              <a:rPr lang="en-US" sz="800" dirty="0"/>
              <a:t>         	          </a:t>
            </a:r>
            <a:r>
              <a:rPr lang="en-US" sz="800" dirty="0" smtClean="0"/>
              <a:t>Psychology study, Advertising, </a:t>
            </a:r>
            <a:r>
              <a:rPr lang="en-US" sz="800" dirty="0" smtClean="0"/>
              <a:t> Studying Child habits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Interests</a:t>
            </a:r>
            <a:r>
              <a:rPr lang="en-US" sz="800" dirty="0" smtClean="0">
                <a:solidFill>
                  <a:srgbClr val="959EBD"/>
                </a:solidFill>
              </a:rPr>
              <a:t>:                            </a:t>
            </a:r>
            <a:r>
              <a:rPr lang="en-US" sz="800" dirty="0" smtClean="0"/>
              <a:t>Psychology, The Brain, Human Habits, </a:t>
            </a:r>
            <a:r>
              <a:rPr lang="en-US" sz="800" dirty="0" smtClean="0"/>
              <a:t>Children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Music:</a:t>
            </a:r>
            <a:r>
              <a:rPr lang="en-US" sz="800" dirty="0"/>
              <a:t>                  </a:t>
            </a:r>
            <a:r>
              <a:rPr lang="en-US" sz="800" dirty="0" smtClean="0"/>
              <a:t>Anything Classical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Movies:</a:t>
            </a:r>
            <a:r>
              <a:rPr lang="en-US" sz="800" dirty="0"/>
              <a:t>                </a:t>
            </a:r>
            <a:r>
              <a:rPr lang="en-US" sz="800" dirty="0" smtClean="0"/>
              <a:t> Phantom of the Opera (1925), The Hunchback of Notre Dame (1923)</a:t>
            </a:r>
            <a:r>
              <a:rPr lang="en-US" sz="800" dirty="0"/>
              <a:t>	          </a:t>
            </a:r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TV Shows:	</a:t>
            </a:r>
            <a:r>
              <a:rPr lang="en-US" sz="800" dirty="0" smtClean="0">
                <a:solidFill>
                  <a:srgbClr val="959EBD"/>
                </a:solidFill>
              </a:rPr>
              <a:t>           </a:t>
            </a:r>
            <a:r>
              <a:rPr lang="en-US" sz="800" dirty="0" smtClean="0"/>
              <a:t>You mean Radio?!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Books:</a:t>
            </a:r>
            <a:r>
              <a:rPr lang="en-US" sz="800" dirty="0"/>
              <a:t>	</a:t>
            </a:r>
            <a:r>
              <a:rPr lang="en-US" sz="800" dirty="0" smtClean="0"/>
              <a:t>           The Adventures of Tom Sawyer, Oliver Twist, Moby </a:t>
            </a:r>
            <a:r>
              <a:rPr lang="en-US" sz="800" dirty="0" smtClean="0"/>
              <a:t>Dick, Anything I write </a:t>
            </a:r>
            <a:r>
              <a:rPr lang="en-US" sz="800" dirty="0" smtClean="0">
                <a:sym typeface="Wingdings" pitchFamily="2" charset="2"/>
              </a:rPr>
              <a:t></a:t>
            </a:r>
            <a:endParaRPr lang="en-US" sz="800" dirty="0"/>
          </a:p>
        </p:txBody>
      </p:sp>
      <p:sp>
        <p:nvSpPr>
          <p:cNvPr id="16421" name="Text Box 37"/>
          <p:cNvSpPr txBox="1">
            <a:spLocks noChangeArrowheads="1"/>
          </p:cNvSpPr>
          <p:nvPr/>
        </p:nvSpPr>
        <p:spPr bwMode="auto">
          <a:xfrm>
            <a:off x="762000" y="5486400"/>
            <a:ext cx="838200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chemeClr val="accent2"/>
                </a:solidFill>
              </a:rPr>
              <a:t>Little Albert </a:t>
            </a:r>
            <a:r>
              <a:rPr lang="en-US" sz="800" dirty="0" smtClean="0"/>
              <a:t> Updated March 22, 1920</a:t>
            </a:r>
            <a:endParaRPr lang="en-US" sz="800" dirty="0">
              <a:solidFill>
                <a:schemeClr val="accent2"/>
              </a:solidFill>
            </a:endParaRPr>
          </a:p>
        </p:txBody>
      </p:sp>
      <p:sp>
        <p:nvSpPr>
          <p:cNvPr id="16422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1</a:t>
            </a:r>
            <a:r>
              <a:rPr lang="en-US" sz="700" dirty="0" smtClean="0"/>
              <a:t> Album</a:t>
            </a:r>
            <a:endParaRPr lang="en-US" sz="700" dirty="0"/>
          </a:p>
        </p:txBody>
      </p:sp>
      <p:sp>
        <p:nvSpPr>
          <p:cNvPr id="16425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Contact Information</a:t>
            </a:r>
          </a:p>
        </p:txBody>
      </p:sp>
      <p:sp>
        <p:nvSpPr>
          <p:cNvPr id="16426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27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Address:	</a:t>
            </a:r>
            <a:r>
              <a:rPr lang="en-US" sz="800" dirty="0" smtClean="0">
                <a:solidFill>
                  <a:srgbClr val="959EBD"/>
                </a:solidFill>
              </a:rPr>
              <a:t>         </a:t>
            </a:r>
            <a:r>
              <a:rPr lang="en-US" sz="800" dirty="0" smtClean="0"/>
              <a:t>123 Fake Street.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Phone Number:	</a:t>
            </a:r>
            <a:r>
              <a:rPr lang="en-US" sz="800" dirty="0" smtClean="0">
                <a:solidFill>
                  <a:srgbClr val="959EBD"/>
                </a:solidFill>
              </a:rPr>
              <a:t>          </a:t>
            </a:r>
            <a:r>
              <a:rPr lang="en-US" sz="800" dirty="0" smtClean="0"/>
              <a:t>5</a:t>
            </a:r>
            <a:endParaRPr lang="en-US" sz="800" dirty="0"/>
          </a:p>
        </p:txBody>
      </p:sp>
      <p:grpSp>
        <p:nvGrpSpPr>
          <p:cNvPr id="16428" name="Group 44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0" y="0"/>
            <a:chExt cx="5760" cy="240"/>
          </a:xfrm>
        </p:grpSpPr>
        <p:sp>
          <p:nvSpPr>
            <p:cNvPr id="16429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4032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sz="1200">
                <a:solidFill>
                  <a:schemeClr val="bg1"/>
                </a:solidFill>
              </a:endParaRPr>
            </a:p>
          </p:txBody>
        </p:sp>
        <p:pic>
          <p:nvPicPr>
            <p:cNvPr id="16430" name="Picture 46" descr="fb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3216" cy="224"/>
            </a:xfrm>
            <a:prstGeom prst="rect">
              <a:avLst/>
            </a:prstGeom>
            <a:noFill/>
          </p:spPr>
        </p:pic>
        <p:sp>
          <p:nvSpPr>
            <p:cNvPr id="16431" name="Rectangle 5"/>
            <p:cNvSpPr>
              <a:spLocks noChangeArrowheads="1"/>
            </p:cNvSpPr>
            <p:nvPr/>
          </p:nvSpPr>
          <p:spPr bwMode="auto">
            <a:xfrm>
              <a:off x="3744" y="0"/>
              <a:ext cx="2016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Home    Profile      Account</a:t>
              </a:r>
            </a:p>
          </p:txBody>
        </p:sp>
      </p:grpSp>
      <p:pic>
        <p:nvPicPr>
          <p:cNvPr id="48" name="Picture 47" descr="john-b-watson-1-sized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600" y="457201"/>
            <a:ext cx="1300419" cy="1905000"/>
          </a:xfrm>
          <a:prstGeom prst="rect">
            <a:avLst/>
          </a:prstGeom>
        </p:spPr>
      </p:pic>
      <p:pic>
        <p:nvPicPr>
          <p:cNvPr id="49" name="Picture 48" descr="watson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8600" y="5334000"/>
            <a:ext cx="495300" cy="726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85800" y="4953000"/>
            <a:ext cx="25146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685800" y="4953000"/>
            <a:ext cx="2895600" cy="1676400"/>
          </a:xfrm>
          <a:prstGeom prst="rect">
            <a:avLst/>
          </a:prstGeom>
          <a:solidFill>
            <a:srgbClr val="F8F8FA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dirty="0" err="1" smtClean="0">
                <a:solidFill>
                  <a:schemeClr val="bg1"/>
                </a:solidFill>
              </a:rPr>
              <a:t>facebook</a:t>
            </a:r>
            <a:endParaRPr lang="en-US" sz="1400" b="1" dirty="0" smtClean="0">
              <a:solidFill>
                <a:schemeClr val="bg1"/>
              </a:solidFill>
            </a:endParaRPr>
          </a:p>
        </p:txBody>
      </p:sp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18440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18441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18442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18443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18444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8445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18446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18447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18448" name="Text Box 17"/>
          <p:cNvSpPr txBox="1">
            <a:spLocks noChangeArrowheads="1"/>
          </p:cNvSpPr>
          <p:nvPr/>
        </p:nvSpPr>
        <p:spPr bwMode="auto">
          <a:xfrm>
            <a:off x="3200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18449" name="Rectangle 18"/>
          <p:cNvSpPr>
            <a:spLocks noChangeArrowheads="1"/>
          </p:cNvSpPr>
          <p:nvPr/>
        </p:nvSpPr>
        <p:spPr bwMode="auto">
          <a:xfrm>
            <a:off x="685800" y="17526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50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18451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2971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Photos of </a:t>
            </a:r>
            <a:r>
              <a:rPr lang="en-US" sz="1000" b="1" dirty="0" smtClean="0"/>
              <a:t>John B. Watson </a:t>
            </a:r>
            <a:r>
              <a:rPr lang="en-US" sz="1000" dirty="0" smtClean="0"/>
              <a:t>3 Photos</a:t>
            </a:r>
            <a:endParaRPr lang="en-US" sz="1000" dirty="0"/>
          </a:p>
        </p:txBody>
      </p:sp>
      <p:sp>
        <p:nvSpPr>
          <p:cNvPr id="18452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2590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 smtClean="0"/>
              <a:t>John Watson’s Photo Albums </a:t>
            </a:r>
            <a:r>
              <a:rPr lang="en-US" sz="1000" dirty="0" smtClean="0"/>
              <a:t>1</a:t>
            </a:r>
            <a:endParaRPr lang="en-US" sz="1000" dirty="0"/>
          </a:p>
        </p:txBody>
      </p:sp>
      <p:sp>
        <p:nvSpPr>
          <p:cNvPr id="18453" name="Text Box 33"/>
          <p:cNvSpPr txBox="1">
            <a:spLocks noChangeArrowheads="1"/>
          </p:cNvSpPr>
          <p:nvPr/>
        </p:nvSpPr>
        <p:spPr bwMode="auto">
          <a:xfrm>
            <a:off x="685800" y="6248400"/>
            <a:ext cx="99060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Little Albert (3)</a:t>
            </a:r>
            <a:endParaRPr lang="en-US" sz="800" dirty="0"/>
          </a:p>
        </p:txBody>
      </p:sp>
      <p:sp>
        <p:nvSpPr>
          <p:cNvPr id="18455" name="Text Box 35"/>
          <p:cNvSpPr txBox="1">
            <a:spLocks noChangeArrowheads="1"/>
          </p:cNvSpPr>
          <p:nvPr/>
        </p:nvSpPr>
        <p:spPr bwMode="auto">
          <a:xfrm>
            <a:off x="2667000" y="6248400"/>
            <a:ext cx="10668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/>
              <a:t>Profile Pictures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1 photo</a:t>
            </a:r>
          </a:p>
        </p:txBody>
      </p:sp>
      <p:sp>
        <p:nvSpPr>
          <p:cNvPr id="18459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400" b="1" dirty="0" smtClean="0"/>
              <a:t>John B. Watson </a:t>
            </a:r>
            <a:r>
              <a:rPr lang="en-US" sz="1200" dirty="0" smtClean="0"/>
              <a:t>“Little Albert” seems to have been a success. Kudos to me.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dirty="0" smtClean="0">
                <a:solidFill>
                  <a:schemeClr val="bg2"/>
                </a:solidFill>
              </a:rPr>
              <a:t>March 22, 1920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400" b="1" dirty="0" smtClean="0"/>
              <a:t>  </a:t>
            </a:r>
            <a:endParaRPr lang="en-US" sz="1400" dirty="0"/>
          </a:p>
        </p:txBody>
      </p:sp>
      <p:grpSp>
        <p:nvGrpSpPr>
          <p:cNvPr id="18468" name="Group 36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0" y="0"/>
            <a:chExt cx="5760" cy="240"/>
          </a:xfrm>
        </p:grpSpPr>
        <p:sp>
          <p:nvSpPr>
            <p:cNvPr id="18469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4032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sz="1200">
                <a:solidFill>
                  <a:schemeClr val="bg1"/>
                </a:solidFill>
              </a:endParaRPr>
            </a:p>
          </p:txBody>
        </p:sp>
        <p:pic>
          <p:nvPicPr>
            <p:cNvPr id="18470" name="Picture 38" descr="fb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3216" cy="224"/>
            </a:xfrm>
            <a:prstGeom prst="rect">
              <a:avLst/>
            </a:prstGeom>
            <a:noFill/>
          </p:spPr>
        </p:pic>
        <p:sp>
          <p:nvSpPr>
            <p:cNvPr id="18471" name="Rectangle 5"/>
            <p:cNvSpPr>
              <a:spLocks noChangeArrowheads="1"/>
            </p:cNvSpPr>
            <p:nvPr/>
          </p:nvSpPr>
          <p:spPr bwMode="auto">
            <a:xfrm>
              <a:off x="3744" y="0"/>
              <a:ext cx="2016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Home    Profile      Account</a:t>
              </a:r>
            </a:p>
          </p:txBody>
        </p:sp>
      </p:grpSp>
      <p:pic>
        <p:nvPicPr>
          <p:cNvPr id="40" name="Picture 39" descr="john-b-watson-1-sized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200" y="1828800"/>
            <a:ext cx="1144369" cy="1676400"/>
          </a:xfrm>
          <a:prstGeom prst="rect">
            <a:avLst/>
          </a:prstGeom>
        </p:spPr>
      </p:pic>
      <p:pic>
        <p:nvPicPr>
          <p:cNvPr id="41" name="Picture 40" descr="john-b-watson-1-sized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400" y="457200"/>
            <a:ext cx="600018" cy="878974"/>
          </a:xfrm>
          <a:prstGeom prst="rect">
            <a:avLst/>
          </a:prstGeom>
        </p:spPr>
      </p:pic>
      <p:pic>
        <p:nvPicPr>
          <p:cNvPr id="42" name="Picture 41" descr="watson-privatedate%20Rosalie%20Rayner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38400" y="1828800"/>
            <a:ext cx="1063443" cy="1676400"/>
          </a:xfrm>
          <a:prstGeom prst="rect">
            <a:avLst/>
          </a:prstGeom>
        </p:spPr>
      </p:pic>
      <p:pic>
        <p:nvPicPr>
          <p:cNvPr id="43" name="Picture 42" descr="watson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62400" y="1828800"/>
            <a:ext cx="1143000" cy="1676400"/>
          </a:xfrm>
          <a:prstGeom prst="rect">
            <a:avLst/>
          </a:prstGeom>
        </p:spPr>
      </p:pic>
      <p:pic>
        <p:nvPicPr>
          <p:cNvPr id="44" name="Picture 43" descr="john-b-watson-1-sized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43200" y="4953000"/>
            <a:ext cx="832268" cy="1219200"/>
          </a:xfrm>
          <a:prstGeom prst="rect">
            <a:avLst/>
          </a:prstGeom>
        </p:spPr>
      </p:pic>
      <p:pic>
        <p:nvPicPr>
          <p:cNvPr id="45" name="Picture 44" descr="watson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2000" y="5105400"/>
            <a:ext cx="775855" cy="1137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</TotalTime>
  <Words>350</Words>
  <Application>Microsoft Office PowerPoint</Application>
  <PresentationFormat>On-screen Show (4:3)</PresentationFormat>
  <Paragraphs>112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Slide 1</vt:lpstr>
      <vt:lpstr>facebook</vt:lpstr>
      <vt:lpstr>facebook</vt:lpstr>
    </vt:vector>
  </TitlesOfParts>
  <Company>Frisco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dfair</cp:lastModifiedBy>
  <cp:revision>30</cp:revision>
  <dcterms:created xsi:type="dcterms:W3CDTF">2009-03-30T18:09:43Z</dcterms:created>
  <dcterms:modified xsi:type="dcterms:W3CDTF">2011-01-05T00:37:49Z</dcterms:modified>
</cp:coreProperties>
</file>